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8" r:id="rId3"/>
    <p:sldId id="280" r:id="rId4"/>
    <p:sldId id="275" r:id="rId5"/>
    <p:sldId id="269" r:id="rId6"/>
    <p:sldId id="272" r:id="rId7"/>
    <p:sldId id="278" r:id="rId8"/>
    <p:sldId id="279" r:id="rId9"/>
    <p:sldId id="270" r:id="rId10"/>
    <p:sldId id="271" r:id="rId11"/>
  </p:sldIdLst>
  <p:sldSz cx="12192000" cy="6858000"/>
  <p:notesSz cx="6858000" cy="9144000"/>
  <p:defaultTextStyle>
    <a:defPPr>
      <a:defRPr lang="e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91" d="100"/>
          <a:sy n="91" d="100"/>
        </p:scale>
        <p:origin x="-534"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28EFD439-A1B6-4B5C-8D40-2A194BEC43BB}" type="datetimeFigureOut">
              <a:rPr lang="el-GR" smtClean="0"/>
              <a:pPr/>
              <a:t>26/11/2023</a:t>
            </a:fld>
            <a:endParaRPr lang="el-G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l-G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066AD697-0617-49DC-9DDC-CE40FE1B7BE4}" type="slidenum">
              <a:rPr lang="el-GR" smtClean="0"/>
              <a:pPr/>
              <a:t>‹#›</a:t>
            </a:fld>
            <a:endParaRPr lang="el-G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 xmlns:p14="http://schemas.microsoft.com/office/powerpoint/2010/main" val="76843654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28EFD439-A1B6-4B5C-8D40-2A194BEC43BB}" type="datetimeFigureOut">
              <a:rPr lang="el-GR" smtClean="0"/>
              <a:pPr/>
              <a:t>26/11/2023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 xmlns:p14="http://schemas.microsoft.com/office/powerpoint/2010/main" val="2815270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28EFD439-A1B6-4B5C-8D40-2A194BEC43BB}" type="datetimeFigureOut">
              <a:rPr lang="el-GR" smtClean="0"/>
              <a:pPr/>
              <a:t>26/11/2023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 xmlns:p14="http://schemas.microsoft.com/office/powerpoint/2010/main" val="162868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28EFD439-A1B6-4B5C-8D40-2A194BEC43BB}" type="datetimeFigureOut">
              <a:rPr lang="el-GR" smtClean="0"/>
              <a:pPr/>
              <a:t>26/11/2023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 xmlns:p14="http://schemas.microsoft.com/office/powerpoint/2010/main" val="2215281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28EFD439-A1B6-4B5C-8D40-2A194BEC43BB}" type="datetimeFigureOut">
              <a:rPr lang="el-GR" smtClean="0"/>
              <a:pPr/>
              <a:t>26/11/2023</a:t>
            </a:fld>
            <a:endParaRPr lang="el-G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l-G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066AD697-0617-49DC-9DDC-CE40FE1B7BE4}" type="slidenum">
              <a:rPr lang="el-GR" smtClean="0"/>
              <a:pPr/>
              <a:t>‹#›</a:t>
            </a:fld>
            <a:endParaRPr lang="el-GR"/>
          </a:p>
        </p:txBody>
      </p:sp>
      <p:sp>
        <p:nvSpPr>
          <p:cNvPr id="7" name="Freeform 6"/>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 xmlns:p14="http://schemas.microsoft.com/office/powerpoint/2010/main" val="72356756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28EFD439-A1B6-4B5C-8D40-2A194BEC43BB}" type="datetimeFigureOut">
              <a:rPr lang="el-GR" smtClean="0"/>
              <a:pPr/>
              <a:t>26/11/2023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 xmlns:p14="http://schemas.microsoft.com/office/powerpoint/2010/main" val="53347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28EFD439-A1B6-4B5C-8D40-2A194BEC43BB}" type="datetimeFigureOut">
              <a:rPr lang="el-GR" smtClean="0"/>
              <a:pPr/>
              <a:t>26/11/2023</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 xmlns:p14="http://schemas.microsoft.com/office/powerpoint/2010/main" val="3921167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28EFD439-A1B6-4B5C-8D40-2A194BEC43BB}" type="datetimeFigureOut">
              <a:rPr lang="el-GR" smtClean="0"/>
              <a:pPr/>
              <a:t>26/11/2023</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 xmlns:p14="http://schemas.microsoft.com/office/powerpoint/2010/main" val="2306630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FD439-A1B6-4B5C-8D40-2A194BEC43BB}" type="datetimeFigureOut">
              <a:rPr lang="el-GR" smtClean="0"/>
              <a:pPr/>
              <a:t>26/11/2023</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 xmlns:p14="http://schemas.microsoft.com/office/powerpoint/2010/main" val="4018228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Rectangle 7"/>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28EFD439-A1B6-4B5C-8D40-2A194BEC43BB}" type="datetimeFigureOut">
              <a:rPr lang="el-GR" smtClean="0"/>
              <a:pPr/>
              <a:t>26/11/2023</a:t>
            </a:fld>
            <a:endParaRPr lang="el-G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l-G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066AD697-0617-49DC-9DDC-CE40FE1B7BE4}" type="slidenum">
              <a:rPr lang="el-GR" smtClean="0"/>
              <a:pPr/>
              <a:t>‹#›</a:t>
            </a:fld>
            <a:endParaRPr lang="el-GR"/>
          </a:p>
        </p:txBody>
      </p:sp>
      <p:sp>
        <p:nvSpPr>
          <p:cNvPr id="9" name="Rectangle 8"/>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3893761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8" name="Rectangle 7"/>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28EFD439-A1B6-4B5C-8D40-2A194BEC43BB}" type="datetimeFigureOut">
              <a:rPr lang="el-GR" smtClean="0"/>
              <a:pPr/>
              <a:t>26/11/2023</a:t>
            </a:fld>
            <a:endParaRPr lang="el-G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l-G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066AD697-0617-49DC-9DDC-CE40FE1B7BE4}" type="slidenum">
              <a:rPr lang="el-GR" smtClean="0"/>
              <a:pPr/>
              <a:t>‹#›</a:t>
            </a:fld>
            <a:endParaRPr lang="el-GR"/>
          </a:p>
        </p:txBody>
      </p:sp>
      <p:sp>
        <p:nvSpPr>
          <p:cNvPr id="9" name="Rectangle 8"/>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2404072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28EFD439-A1B6-4B5C-8D40-2A194BEC43BB}" type="datetimeFigureOut">
              <a:rPr lang="el-GR" smtClean="0"/>
              <a:pPr/>
              <a:t>26/11/2023</a:t>
            </a:fld>
            <a:endParaRPr lang="el-G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l-G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066AD697-0617-49DC-9DDC-CE40FE1B7BE4}" type="slidenum">
              <a:rPr lang="el-GR" smtClean="0"/>
              <a:pPr/>
              <a:t>‹#›</a:t>
            </a:fld>
            <a:endParaRPr lang="el-GR"/>
          </a:p>
        </p:txBody>
      </p:sp>
      <p:sp>
        <p:nvSpPr>
          <p:cNvPr id="9" name="Rectangle 8"/>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 xmlns:p14="http://schemas.microsoft.com/office/powerpoint/2010/main" val="1243337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1.bp.blogspot.com/-IV54IIAOZL4/Uc0zfRHuOvI/AAAAAAAABx0/cTBaclWA4c4/s296/er_9.png" TargetMode="Externa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1.bp.blogspot.com/-IV54IIAOZL4/Uc0zfRHuOvI/AAAAAAAABx0/cTBaclWA4c4/s296/er_9.png" TargetMode="Externa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1.bp.blogspot.com/-IV54IIAOZL4/Uc0zfRHuOvI/AAAAAAAABx0/cTBaclWA4c4/s296/er_9.png" TargetMode="Externa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s://www.google.com/earth/" TargetMode="External"/><Relationship Id="rId7" Type="http://schemas.openxmlformats.org/officeDocument/2006/relationships/image" Target="../media/image3.jpeg"/><Relationship Id="rId2" Type="http://schemas.openxmlformats.org/officeDocument/2006/relationships/hyperlink" Target="https://www.esrl.noaa.gov/gmd/grad/solcalc/" TargetMode="Externa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2.png"/><Relationship Id="rId4" Type="http://schemas.openxmlformats.org/officeDocument/2006/relationships/hyperlink" Target="https://www.daftlogic.com/projects-google-maps-distance-calculator.htm" TargetMode="External"/><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796143" y="3101215"/>
            <a:ext cx="8266550" cy="1200329"/>
          </a:xfrm>
        </p:spPr>
        <p:txBody>
          <a:bodyPr>
            <a:normAutofit fontScale="90000"/>
          </a:bodyPr>
          <a:lstStyle/>
          <a:p>
            <a:pPr algn="ctr"/>
            <a:r>
              <a:rPr lang="el-GR" sz="4400" i="1" dirty="0"/>
              <a:t/>
            </a:r>
            <a:br>
              <a:rPr lang="el-GR" sz="4400" i="1" dirty="0"/>
            </a:br>
            <a:r>
              <a:rPr lang="el-GR" sz="4400" i="1" dirty="0"/>
              <a:t/>
            </a:r>
            <a:br>
              <a:rPr lang="el-GR" sz="4400" i="1" dirty="0"/>
            </a:br>
            <a:r>
              <a:rPr lang="el-GR" sz="4400" i="1" dirty="0"/>
              <a:t/>
            </a:r>
            <a:br>
              <a:rPr lang="el-GR" sz="4400" i="1" dirty="0"/>
            </a:br>
            <a:r>
              <a:rPr lang="el-GR" sz="4400" i="1" dirty="0"/>
              <a:t/>
            </a:r>
            <a:br>
              <a:rPr lang="el-GR" sz="4400" i="1" dirty="0"/>
            </a:br>
            <a:r>
              <a:rPr lang="en-US" sz="4400" i="1" dirty="0"/>
              <a:t/>
            </a:r>
            <a:br>
              <a:rPr lang="en-US" sz="4400" i="1" dirty="0"/>
            </a:br>
            <a:r>
              <a:rPr lang="en-US" sz="4400" i="1" dirty="0"/>
              <a:t/>
            </a:r>
            <a:br>
              <a:rPr lang="en-US" sz="4400" i="1" dirty="0"/>
            </a:br>
            <a:r>
              <a:rPr lang="el-GR" sz="4400" dirty="0" smtClean="0">
                <a:latin typeface="Algerian" panose="04020705040A02060702" pitchFamily="82" charset="0"/>
              </a:rPr>
              <a:t>ΤΟ ΠΕΙΡΑΜΑ ΤΟΥ ΕΡΑΤΟΣΘΕΝΗ</a:t>
            </a:r>
            <a:endParaRPr lang="el-GR" sz="4400" dirty="0"/>
          </a:p>
        </p:txBody>
      </p:sp>
      <p:sp>
        <p:nvSpPr>
          <p:cNvPr id="3" name="Υπότιτλος 2"/>
          <p:cNvSpPr>
            <a:spLocks noGrp="1"/>
          </p:cNvSpPr>
          <p:nvPr>
            <p:ph type="subTitle" idx="1"/>
          </p:nvPr>
        </p:nvSpPr>
        <p:spPr>
          <a:xfrm>
            <a:off x="1030308" y="4027040"/>
            <a:ext cx="9144000" cy="1655762"/>
          </a:xfrm>
        </p:spPr>
        <p:txBody>
          <a:bodyPr>
            <a:normAutofit lnSpcReduction="10000"/>
          </a:bodyPr>
          <a:lstStyle/>
          <a:p>
            <a:endParaRPr lang="el-GR" dirty="0"/>
          </a:p>
          <a:p>
            <a:endParaRPr lang="el-GR" dirty="0"/>
          </a:p>
          <a:p>
            <a:endParaRPr lang="el-GR" dirty="0"/>
          </a:p>
          <a:p>
            <a:r>
              <a:rPr lang="el" smtClean="0"/>
              <a:t>Δημιουργός: Βασίλειος Παπαδόπουλος</a:t>
            </a:r>
            <a:endParaRPr lang="el-GR" dirty="0"/>
          </a:p>
          <a:p>
            <a:endParaRPr lang="el-GR" dirty="0"/>
          </a:p>
        </p:txBody>
      </p:sp>
      <p:sp>
        <p:nvSpPr>
          <p:cNvPr id="4" name="Ορθογώνιο 3"/>
          <p:cNvSpPr/>
          <p:nvPr/>
        </p:nvSpPr>
        <p:spPr>
          <a:xfrm>
            <a:off x="467932" y="891272"/>
            <a:ext cx="11256135" cy="1200329"/>
          </a:xfrm>
          <a:prstGeom prst="rect">
            <a:avLst/>
          </a:prstGeom>
        </p:spPr>
        <p:txBody>
          <a:bodyPr wrap="square">
            <a:spAutoFit/>
          </a:bodyPr>
          <a:lstStyle/>
          <a:p>
            <a:pPr algn="ctr">
              <a:spcAft>
                <a:spcPts val="0"/>
              </a:spcAft>
            </a:pPr>
            <a:r>
              <a:rPr lang="el" dirty="0">
                <a:solidFill>
                  <a:schemeClr val="accent2">
                    <a:lumMod val="75000"/>
                  </a:schemeClr>
                </a:solidFill>
                <a:latin typeface="Comic Sans MS" panose="030F0702030302020204" pitchFamily="66" charset="0"/>
                <a:ea typeface="Calibri" panose="020F0502020204030204" pitchFamily="34" charset="0"/>
              </a:rPr>
              <a:t>ERASMUS +</a:t>
            </a:r>
          </a:p>
          <a:p>
            <a:pPr algn="ctr">
              <a:spcAft>
                <a:spcPts val="0"/>
              </a:spcAft>
            </a:pPr>
            <a:r>
              <a:rPr lang="el" dirty="0">
                <a:solidFill>
                  <a:schemeClr val="accent2">
                    <a:lumMod val="75000"/>
                  </a:schemeClr>
                </a:solidFill>
                <a:latin typeface="Comic Sans MS" panose="030F0702030302020204" pitchFamily="66" charset="0"/>
                <a:ea typeface="Calibri" panose="020F0502020204030204" pitchFamily="34" charset="0"/>
              </a:rPr>
              <a:t>2021-1-EL01-KA220-SCH-000027823 και τίτλος:</a:t>
            </a:r>
            <a:endParaRPr lang="en-US" dirty="0">
              <a:solidFill>
                <a:schemeClr val="accent2">
                  <a:lumMod val="75000"/>
                </a:schemeClr>
              </a:solidFill>
              <a:latin typeface="Comic Sans MS" panose="030F0702030302020204" pitchFamily="66" charset="0"/>
              <a:ea typeface="Calibri" panose="020F0502020204030204" pitchFamily="34" charset="0"/>
            </a:endParaRPr>
          </a:p>
          <a:p>
            <a:pPr algn="ctr">
              <a:spcAft>
                <a:spcPts val="0"/>
              </a:spcAft>
            </a:pPr>
            <a:r>
              <a:rPr lang="el" dirty="0">
                <a:solidFill>
                  <a:schemeClr val="accent2">
                    <a:lumMod val="75000"/>
                  </a:schemeClr>
                </a:solidFill>
                <a:latin typeface="Comic Sans MS" panose="030F0702030302020204" pitchFamily="66" charset="0"/>
                <a:ea typeface="Calibri" panose="020F0502020204030204" pitchFamily="34" charset="0"/>
                <a:cs typeface="Times New Roman" panose="02020603050405020304" pitchFamily="18" charset="0"/>
              </a:rPr>
              <a:t> </a:t>
            </a:r>
            <a:r>
              <a:rPr lang="el" dirty="0">
                <a:solidFill>
                  <a:schemeClr val="accent2">
                    <a:lumMod val="75000"/>
                  </a:schemeClr>
                </a:solidFill>
                <a:latin typeface="Comic Sans MS" panose="030F0702030302020204" pitchFamily="66" charset="0"/>
                <a:ea typeface="Calibri" panose="020F0502020204030204" pitchFamily="34" charset="0"/>
              </a:rPr>
              <a:t>« STEAM </a:t>
            </a:r>
            <a:r>
              <a:rPr lang="el" dirty="0">
                <a:solidFill>
                  <a:schemeClr val="accent2">
                    <a:lumMod val="75000"/>
                  </a:schemeClr>
                </a:solidFill>
                <a:latin typeface="Comic Sans MS" panose="030F0702030302020204" pitchFamily="66" charset="0"/>
                <a:ea typeface="Calibri" panose="020F0502020204030204" pitchFamily="34" charset="0"/>
                <a:cs typeface="Times New Roman" panose="02020603050405020304" pitchFamily="18" charset="0"/>
              </a:rPr>
              <a:t>&amp; </a:t>
            </a:r>
            <a:r>
              <a:rPr lang="el" dirty="0">
                <a:solidFill>
                  <a:schemeClr val="accent2">
                    <a:lumMod val="75000"/>
                  </a:schemeClr>
                </a:solidFill>
                <a:latin typeface="Comic Sans MS" panose="030F0702030302020204" pitchFamily="66" charset="0"/>
                <a:ea typeface="Calibri" panose="020F0502020204030204" pitchFamily="34" charset="0"/>
              </a:rPr>
              <a:t>Digital Skills : Αναζήτηση</a:t>
            </a:r>
            <a:endParaRPr lang="el-GR" dirty="0">
              <a:solidFill>
                <a:schemeClr val="accent2">
                  <a:lumMod val="75000"/>
                </a:schemeClr>
              </a:solidFill>
              <a:latin typeface="Comic Sans MS" panose="030F0702030302020204" pitchFamily="66" charset="0"/>
              <a:ea typeface="Calibri" panose="020F0502020204030204" pitchFamily="34" charset="0"/>
            </a:endParaRPr>
          </a:p>
          <a:p>
            <a:pPr algn="ctr">
              <a:spcAft>
                <a:spcPts val="0"/>
              </a:spcAft>
            </a:pPr>
            <a:r>
              <a:rPr lang="el" dirty="0">
                <a:solidFill>
                  <a:schemeClr val="accent2">
                    <a:lumMod val="75000"/>
                  </a:schemeClr>
                </a:solidFill>
                <a:latin typeface="Comic Sans MS" panose="030F0702030302020204" pitchFamily="66" charset="0"/>
                <a:ea typeface="Calibri" panose="020F0502020204030204" pitchFamily="34" charset="0"/>
              </a:rPr>
              <a:t>για τον νέο </a:t>
            </a:r>
            <a:r>
              <a:rPr lang="el" dirty="0" err="1">
                <a:solidFill>
                  <a:schemeClr val="accent2">
                    <a:lumMod val="75000"/>
                  </a:schemeClr>
                </a:solidFill>
                <a:latin typeface="Comic Sans MS" panose="030F0702030302020204" pitchFamily="66" charset="0"/>
                <a:ea typeface="Calibri" panose="020F0502020204030204" pitchFamily="34" charset="0"/>
              </a:rPr>
              <a:t>Λεονάρδο </a:t>
            </a:r>
            <a:r>
              <a:rPr lang="el" dirty="0">
                <a:solidFill>
                  <a:schemeClr val="accent2">
                    <a:lumMod val="75000"/>
                  </a:schemeClr>
                </a:solidFill>
                <a:latin typeface="Comic Sans MS" panose="030F0702030302020204" pitchFamily="66" charset="0"/>
                <a:ea typeface="Calibri" panose="020F0502020204030204" pitchFamily="34" charset="0"/>
              </a:rPr>
              <a:t>»</a:t>
            </a:r>
            <a:endParaRPr lang="el-GR" dirty="0">
              <a:solidFill>
                <a:schemeClr val="accent2">
                  <a:lumMod val="75000"/>
                </a:schemeClr>
              </a:solidFill>
              <a:effectLst/>
              <a:latin typeface="Comic Sans MS" panose="030F0702030302020204" pitchFamily="66" charset="0"/>
              <a:ea typeface="Times New Roman" panose="02020603050405020304" pitchFamily="18" charset="0"/>
            </a:endParaRPr>
          </a:p>
        </p:txBody>
      </p:sp>
      <p:pic>
        <p:nvPicPr>
          <p:cNvPr id="5" name="Εικόνα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9948393" y="180163"/>
            <a:ext cx="1462221" cy="1422217"/>
          </a:xfrm>
          <a:prstGeom prst="rect">
            <a:avLst/>
          </a:prstGeom>
        </p:spPr>
      </p:pic>
      <p:pic>
        <p:nvPicPr>
          <p:cNvPr id="6" name="Εικόνα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030308" y="1061917"/>
            <a:ext cx="1811629" cy="2709983"/>
          </a:xfrm>
          <a:prstGeom prst="rect">
            <a:avLst/>
          </a:prstGeom>
        </p:spPr>
      </p:pic>
      <p:pic>
        <p:nvPicPr>
          <p:cNvPr id="7" name="Εικόνα 6"/>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8302578" y="4301544"/>
            <a:ext cx="2752725" cy="1392371"/>
          </a:xfrm>
          <a:prstGeom prst="rect">
            <a:avLst/>
          </a:prstGeom>
        </p:spPr>
      </p:pic>
    </p:spTree>
    <p:extLst>
      <p:ext uri="{BB962C8B-B14F-4D97-AF65-F5344CB8AC3E}">
        <p14:creationId xmlns="" xmlns:p14="http://schemas.microsoft.com/office/powerpoint/2010/main" val="29144071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92195" y="358362"/>
            <a:ext cx="8761413" cy="728480"/>
          </a:xfrm>
        </p:spPr>
        <p:txBody>
          <a:bodyPr>
            <a:normAutofit fontScale="90000"/>
          </a:bodyPr>
          <a:lstStyle/>
          <a:p>
            <a:r>
              <a:rPr lang="el-GR" dirty="0" smtClean="0"/>
              <a:t>Προσέχουμε: </a:t>
            </a:r>
            <a:br>
              <a:rPr lang="el-GR" dirty="0" smtClean="0"/>
            </a:br>
            <a:endParaRPr lang="el-GR" dirty="0"/>
          </a:p>
        </p:txBody>
      </p:sp>
      <p:sp>
        <p:nvSpPr>
          <p:cNvPr id="3" name="Θέση περιεχομένου 2"/>
          <p:cNvSpPr>
            <a:spLocks noGrp="1"/>
          </p:cNvSpPr>
          <p:nvPr>
            <p:ph idx="1"/>
          </p:nvPr>
        </p:nvSpPr>
        <p:spPr>
          <a:xfrm>
            <a:off x="923726" y="1306548"/>
            <a:ext cx="8761413" cy="3416300"/>
          </a:xfrm>
        </p:spPr>
        <p:txBody>
          <a:bodyPr>
            <a:normAutofit/>
          </a:bodyPr>
          <a:lstStyle/>
          <a:p>
            <a:pPr>
              <a:buNone/>
            </a:pPr>
            <a:r>
              <a:rPr lang="el-GR" dirty="0" smtClean="0"/>
              <a:t>•  </a:t>
            </a:r>
            <a:r>
              <a:rPr lang="el-GR" dirty="0" smtClean="0"/>
              <a:t>Η ράβδος που θα χρησιμοποιήσουμε, να είναι οπωσδήποτε ευθύγραμμη. </a:t>
            </a:r>
          </a:p>
          <a:p>
            <a:pPr>
              <a:buNone/>
            </a:pPr>
            <a:r>
              <a:rPr lang="el-GR" dirty="0" smtClean="0"/>
              <a:t>•  Η σκιά να πέφτει σε οριζόντιο επίπεδο. </a:t>
            </a:r>
          </a:p>
          <a:p>
            <a:pPr>
              <a:buNone/>
            </a:pPr>
            <a:r>
              <a:rPr lang="el-GR" dirty="0" smtClean="0"/>
              <a:t>•  Το μήκος της ράβδου πρέπει να είναι τουλάχιστον ένα μέτρο. </a:t>
            </a:r>
          </a:p>
          <a:p>
            <a:pPr>
              <a:buNone/>
            </a:pPr>
            <a:r>
              <a:rPr lang="el-GR" dirty="0" smtClean="0"/>
              <a:t>•  Η στήριξη της ράβδου πρέπει να είναι σταθερή και να είναι οπωσδήποτε κατακόρυφη. </a:t>
            </a:r>
          </a:p>
          <a:p>
            <a:pPr>
              <a:buNone/>
            </a:pPr>
            <a:r>
              <a:rPr lang="el-GR" dirty="0" smtClean="0"/>
              <a:t>•  Η κατακόρυφη στήριξη ελέγχεται με νήμα της στάθμης ή αλφάδι. </a:t>
            </a:r>
          </a:p>
          <a:p>
            <a:pPr>
              <a:buNone/>
            </a:pPr>
            <a:r>
              <a:rPr lang="el-GR" dirty="0" smtClean="0"/>
              <a:t>•  Όλα τα παραπάνω πρέπει να συντελούν ώστε η ράβδος να αφήνει όσο το δυνατόν πιο ευδιάκριτη σκιά.</a:t>
            </a:r>
          </a:p>
          <a:p>
            <a:pPr marL="0" indent="0" algn="just">
              <a:buNone/>
            </a:pPr>
            <a:endParaRPr lang="el-GR" dirty="0"/>
          </a:p>
        </p:txBody>
      </p:sp>
      <p:pic>
        <p:nvPicPr>
          <p:cNvPr id="4" name="Εικόνα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713285" y="2286561"/>
            <a:ext cx="1811629" cy="2563025"/>
          </a:xfrm>
          <a:prstGeom prst="rect">
            <a:avLst/>
          </a:prstGeom>
        </p:spPr>
      </p:pic>
      <p:pic>
        <p:nvPicPr>
          <p:cNvPr id="5" name="Εικόνα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0062693" y="579079"/>
            <a:ext cx="1462221" cy="1625278"/>
          </a:xfrm>
          <a:prstGeom prst="rect">
            <a:avLst/>
          </a:prstGeom>
        </p:spPr>
      </p:pic>
      <p:pic>
        <p:nvPicPr>
          <p:cNvPr id="6" name="Εικόνα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9242736" y="4995150"/>
            <a:ext cx="2752725" cy="1666875"/>
          </a:xfrm>
          <a:prstGeom prst="rect">
            <a:avLst/>
          </a:prstGeom>
        </p:spPr>
      </p:pic>
    </p:spTree>
    <p:extLst>
      <p:ext uri="{BB962C8B-B14F-4D97-AF65-F5344CB8AC3E}">
        <p14:creationId xmlns="" xmlns:p14="http://schemas.microsoft.com/office/powerpoint/2010/main" val="3204308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673929" y="664322"/>
            <a:ext cx="7491689" cy="728480"/>
          </a:xfrm>
        </p:spPr>
        <p:txBody>
          <a:bodyPr>
            <a:normAutofit fontScale="90000"/>
          </a:bodyPr>
          <a:lstStyle/>
          <a:p>
            <a:r>
              <a:rPr lang="el-GR" dirty="0" smtClean="0"/>
              <a:t>Ο </a:t>
            </a:r>
            <a:r>
              <a:rPr lang="el-GR" dirty="0" smtClean="0"/>
              <a:t>Ε</a:t>
            </a:r>
            <a:r>
              <a:rPr lang="el-GR" dirty="0" smtClean="0"/>
              <a:t>ρατοσθένης</a:t>
            </a:r>
            <a:br>
              <a:rPr lang="el-GR" dirty="0" smtClean="0"/>
            </a:br>
            <a:r>
              <a:rPr lang="el-GR" dirty="0" smtClean="0"/>
              <a:t/>
            </a:r>
            <a:br>
              <a:rPr lang="el-GR" dirty="0" smtClean="0"/>
            </a:br>
            <a:r>
              <a:rPr lang="el-GR" dirty="0" smtClean="0"/>
              <a:t/>
            </a:r>
            <a:br>
              <a:rPr lang="el-GR" dirty="0" smtClean="0"/>
            </a:br>
            <a:r>
              <a:rPr lang="el-GR" dirty="0" smtClean="0"/>
              <a:t> </a:t>
            </a:r>
            <a:endParaRPr lang="el-GR" dirty="0"/>
          </a:p>
        </p:txBody>
      </p:sp>
      <p:sp>
        <p:nvSpPr>
          <p:cNvPr id="3" name="Θέση περιεχομένου 2"/>
          <p:cNvSpPr>
            <a:spLocks noGrp="1"/>
          </p:cNvSpPr>
          <p:nvPr>
            <p:ph idx="1"/>
          </p:nvPr>
        </p:nvSpPr>
        <p:spPr>
          <a:xfrm>
            <a:off x="677917" y="1608458"/>
            <a:ext cx="9002111" cy="4865914"/>
          </a:xfrm>
        </p:spPr>
        <p:txBody>
          <a:bodyPr>
            <a:normAutofit/>
          </a:bodyPr>
          <a:lstStyle/>
          <a:p>
            <a:pPr algn="just">
              <a:buNone/>
            </a:pPr>
            <a:r>
              <a:rPr lang="el-GR" dirty="0" smtClean="0"/>
              <a:t>	Ο</a:t>
            </a:r>
            <a:r>
              <a:rPr lang="el-GR" dirty="0" smtClean="0"/>
              <a:t> Ερατοσθένης ο </a:t>
            </a:r>
            <a:r>
              <a:rPr lang="el-GR" dirty="0" err="1" smtClean="0"/>
              <a:t>Κυρηναίος</a:t>
            </a:r>
            <a:r>
              <a:rPr lang="el-GR" dirty="0" smtClean="0"/>
              <a:t> (περίπου 275-193 </a:t>
            </a:r>
            <a:r>
              <a:rPr lang="el-GR" dirty="0" err="1" smtClean="0"/>
              <a:t>π.Χ.</a:t>
            </a:r>
            <a:r>
              <a:rPr lang="el-GR" dirty="0" smtClean="0"/>
              <a:t>) είναι μια από τις πιο αντιπροσωπευτικές προσωπικότητες της Αλεξάνδρειας του 3ου αιώνα. Στο έργο του (μαθηματικά, λογοτεχνική κριτική, φιλοσοφία, ιστορία, γεωγραφία) αποτυπώνεται ο εγκυκλοπαιδικός και διεπιστημονικός </a:t>
            </a:r>
            <a:r>
              <a:rPr lang="el-GR" dirty="0" smtClean="0"/>
              <a:t>χαρακτήρας της </a:t>
            </a:r>
            <a:r>
              <a:rPr lang="el-GR" dirty="0" smtClean="0"/>
              <a:t>Αλεξανδρινής επιστήμης</a:t>
            </a:r>
            <a:r>
              <a:rPr lang="el-GR" dirty="0" smtClean="0"/>
              <a:t>. Στην </a:t>
            </a:r>
            <a:r>
              <a:rPr lang="el-GR" dirty="0" smtClean="0"/>
              <a:t>πραγματεία του "Περί διαστάσεων της Γης" ο Ερατοσθένης παρουσιάζει για πρώτη φορά μια πρωτοποριακή μέθοδο υπολογισμού της γήινης περιφέρειας. </a:t>
            </a:r>
          </a:p>
          <a:p>
            <a:pPr>
              <a:buNone/>
            </a:pPr>
            <a:r>
              <a:rPr lang="el-GR" dirty="0" smtClean="0"/>
              <a:t>	Η </a:t>
            </a:r>
            <a:r>
              <a:rPr lang="el-GR" dirty="0" smtClean="0"/>
              <a:t>ιστορία διαδραματίζεται στην Αίγυπτο, με Βασιλιά τον Πτολεμαίο Γ' τον Ευεργέτη, γύρω στον τρίτο αιώνα </a:t>
            </a:r>
            <a:r>
              <a:rPr lang="el-GR" dirty="0" err="1" smtClean="0"/>
              <a:t>π.Χ.</a:t>
            </a:r>
            <a:r>
              <a:rPr lang="el-GR" dirty="0" smtClean="0"/>
              <a:t> Κάθε </a:t>
            </a:r>
            <a:r>
              <a:rPr lang="el-GR" dirty="0" smtClean="0"/>
              <a:t>χρόνο στις 21 Ιουνίου, σε μια αιγυπτιακή πόλη με όνομα </a:t>
            </a:r>
            <a:r>
              <a:rPr lang="el-GR" dirty="0" err="1" smtClean="0"/>
              <a:t>Συήνη</a:t>
            </a:r>
            <a:r>
              <a:rPr lang="el-GR" dirty="0" smtClean="0"/>
              <a:t>, οι κάτοικοι της γιόρταζαν την έλευση του θέρους. Όμως, πέρα από τη γιορτή, οι κάτοικοι είχαν διαπιστώσει </a:t>
            </a:r>
            <a:r>
              <a:rPr lang="el-GR" dirty="0" smtClean="0"/>
              <a:t>ένα </a:t>
            </a:r>
            <a:r>
              <a:rPr lang="el-GR" dirty="0" smtClean="0"/>
              <a:t>αξιοσημείωτο γεγονός</a:t>
            </a:r>
            <a:r>
              <a:rPr lang="el-GR" dirty="0" smtClean="0"/>
              <a:t>: το </a:t>
            </a:r>
            <a:r>
              <a:rPr lang="el-GR" dirty="0" smtClean="0"/>
              <a:t>μεσημέρι της μέρας του θερινού Ηλιοστασίου (21 Ιουνίου), ο Ήλιος καθρεφτίζεται στο νερό του πηγαδιού.</a:t>
            </a:r>
          </a:p>
          <a:p>
            <a:pPr algn="just"/>
            <a:endParaRPr lang="en-US" sz="2000" dirty="0"/>
          </a:p>
          <a:p>
            <a:pPr algn="just"/>
            <a:endParaRPr lang="en-US" dirty="0"/>
          </a:p>
          <a:p>
            <a:pPr algn="just"/>
            <a:endParaRPr lang="el-GR" sz="2000" dirty="0"/>
          </a:p>
        </p:txBody>
      </p:sp>
      <p:pic>
        <p:nvPicPr>
          <p:cNvPr id="4" name="Εικόνα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713285" y="1908923"/>
            <a:ext cx="1811629" cy="2638472"/>
          </a:xfrm>
          <a:prstGeom prst="rect">
            <a:avLst/>
          </a:prstGeom>
        </p:spPr>
      </p:pic>
      <p:pic>
        <p:nvPicPr>
          <p:cNvPr id="5" name="Εικόνα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0062693" y="579079"/>
            <a:ext cx="1462221" cy="1244601"/>
          </a:xfrm>
          <a:prstGeom prst="rect">
            <a:avLst/>
          </a:prstGeom>
        </p:spPr>
      </p:pic>
      <p:pic>
        <p:nvPicPr>
          <p:cNvPr id="6" name="Εικόνα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9242736" y="4823607"/>
            <a:ext cx="2752725" cy="1666875"/>
          </a:xfrm>
          <a:prstGeom prst="rect">
            <a:avLst/>
          </a:prstGeom>
        </p:spPr>
      </p:pic>
    </p:spTree>
    <p:extLst>
      <p:ext uri="{BB962C8B-B14F-4D97-AF65-F5344CB8AC3E}">
        <p14:creationId xmlns="" xmlns:p14="http://schemas.microsoft.com/office/powerpoint/2010/main" val="1188146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53490" y="586658"/>
            <a:ext cx="7061307" cy="728480"/>
          </a:xfrm>
        </p:spPr>
        <p:txBody>
          <a:bodyPr>
            <a:normAutofit fontScale="90000"/>
          </a:bodyPr>
          <a:lstStyle/>
          <a:p>
            <a:r>
              <a:rPr lang="el-GR" dirty="0" smtClean="0"/>
              <a:t>Πειραματική μέθοδος έρευνας</a:t>
            </a:r>
            <a:endParaRPr lang="el-GR" dirty="0"/>
          </a:p>
        </p:txBody>
      </p:sp>
      <p:sp>
        <p:nvSpPr>
          <p:cNvPr id="3" name="Θέση περιεχομένου 2"/>
          <p:cNvSpPr>
            <a:spLocks noGrp="1"/>
          </p:cNvSpPr>
          <p:nvPr>
            <p:ph idx="1"/>
          </p:nvPr>
        </p:nvSpPr>
        <p:spPr>
          <a:xfrm>
            <a:off x="830169" y="1295627"/>
            <a:ext cx="8761413" cy="4653227"/>
          </a:xfrm>
        </p:spPr>
        <p:txBody>
          <a:bodyPr>
            <a:normAutofit/>
          </a:bodyPr>
          <a:lstStyle/>
          <a:p>
            <a:pPr algn="just"/>
            <a:r>
              <a:rPr lang="el-GR" sz="2400" dirty="0" smtClean="0"/>
              <a:t>Δέχεται την υπόθεση ότι η Γη είναι στρογγυλή (σφαίρα</a:t>
            </a:r>
            <a:r>
              <a:rPr lang="el-GR" sz="2400" dirty="0" smtClean="0"/>
              <a:t>).</a:t>
            </a:r>
          </a:p>
          <a:p>
            <a:pPr algn="just"/>
            <a:r>
              <a:rPr lang="el-GR" sz="2400" dirty="0" smtClean="0"/>
              <a:t>Αναζητεί </a:t>
            </a:r>
            <a:r>
              <a:rPr lang="el-GR" sz="2400" dirty="0" smtClean="0"/>
              <a:t>στη Βιβλιοθήκη της Αλεξάνδρειας τις γεωγραφικές και αστρονομικές γνώσεις της εποχής, σχετικές με το πρόβλημα που τον απασχολεί, μαζί με τις μεθόδους απόκτησής τους από τους προγενέστερους </a:t>
            </a:r>
            <a:r>
              <a:rPr lang="el-GR" sz="2400" dirty="0" smtClean="0"/>
              <a:t>επιστήμονες.</a:t>
            </a:r>
          </a:p>
          <a:p>
            <a:pPr algn="just"/>
            <a:r>
              <a:rPr lang="el-GR" sz="2400" dirty="0" smtClean="0"/>
              <a:t>Ανακαλεί </a:t>
            </a:r>
            <a:r>
              <a:rPr lang="el-GR" sz="2400" dirty="0" smtClean="0"/>
              <a:t>στη μνήμη του στοιχειώδεις γνώσεις από τη γεωμετρία ως γνώστης των «Στοιχείων του Ευκλείδη» και των έργων του φίλου του </a:t>
            </a:r>
            <a:r>
              <a:rPr lang="el-GR" sz="2400" dirty="0" smtClean="0"/>
              <a:t>Αρχιμήδη.</a:t>
            </a:r>
          </a:p>
          <a:p>
            <a:pPr algn="just"/>
            <a:r>
              <a:rPr lang="el-GR" sz="2400" dirty="0" smtClean="0"/>
              <a:t>Δεν </a:t>
            </a:r>
            <a:r>
              <a:rPr lang="el-GR" sz="2400" dirty="0" smtClean="0"/>
              <a:t>παραλείπει να ενημερώσει το Βασιλιά Πτολεμαίο και να τον πείσει για το πόσο σημαντικό και γι’ αυτόν θα ήταν το αποτέλεσμα του εγχειρήματός του. </a:t>
            </a:r>
            <a:r>
              <a:rPr lang="el-GR" sz="1600" dirty="0" smtClean="0"/>
              <a:t> </a:t>
            </a:r>
          </a:p>
          <a:p>
            <a:pPr algn="just"/>
            <a:endParaRPr lang="el-GR" sz="1600" dirty="0" smtClean="0"/>
          </a:p>
          <a:p>
            <a:pPr algn="just"/>
            <a:endParaRPr lang="el-GR" sz="1600" i="1" dirty="0"/>
          </a:p>
        </p:txBody>
      </p:sp>
      <p:pic>
        <p:nvPicPr>
          <p:cNvPr id="4" name="Εικόνα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923260" y="2245458"/>
            <a:ext cx="1811629" cy="2604129"/>
          </a:xfrm>
          <a:prstGeom prst="rect">
            <a:avLst/>
          </a:prstGeom>
        </p:spPr>
      </p:pic>
      <p:pic>
        <p:nvPicPr>
          <p:cNvPr id="5" name="Εικόνα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0062693" y="579079"/>
            <a:ext cx="1462221" cy="1429335"/>
          </a:xfrm>
          <a:prstGeom prst="rect">
            <a:avLst/>
          </a:prstGeom>
        </p:spPr>
      </p:pic>
      <p:pic>
        <p:nvPicPr>
          <p:cNvPr id="6" name="Εικόνα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9281373" y="4960471"/>
            <a:ext cx="2752725" cy="1666875"/>
          </a:xfrm>
          <a:prstGeom prst="rect">
            <a:avLst/>
          </a:prstGeom>
        </p:spPr>
      </p:pic>
    </p:spTree>
    <p:extLst>
      <p:ext uri="{BB962C8B-B14F-4D97-AF65-F5344CB8AC3E}">
        <p14:creationId xmlns="" xmlns:p14="http://schemas.microsoft.com/office/powerpoint/2010/main" val="22770097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5203" y="280091"/>
            <a:ext cx="10268607" cy="728480"/>
          </a:xfrm>
        </p:spPr>
        <p:txBody>
          <a:bodyPr>
            <a:normAutofit fontScale="90000"/>
          </a:bodyPr>
          <a:lstStyle/>
          <a:p>
            <a:r>
              <a:rPr lang="el-GR" dirty="0" smtClean="0"/>
              <a:t>Σήμερα, ένας </a:t>
            </a:r>
            <a:r>
              <a:rPr lang="el-GR" dirty="0" smtClean="0"/>
              <a:t>παρατηρητής</a:t>
            </a:r>
            <a:br>
              <a:rPr lang="el-GR" dirty="0" smtClean="0"/>
            </a:br>
            <a:r>
              <a:rPr lang="el-GR" dirty="0" smtClean="0"/>
              <a:t/>
            </a:r>
            <a:br>
              <a:rPr lang="el-GR" dirty="0" smtClean="0"/>
            </a:br>
            <a:r>
              <a:rPr lang="el-GR" sz="3600" dirty="0" smtClean="0"/>
              <a:t>που βρίσκεται στον Ισημερινό</a:t>
            </a:r>
            <a:br>
              <a:rPr lang="el-GR" sz="3600" dirty="0" smtClean="0"/>
            </a:br>
            <a:r>
              <a:rPr lang="el-GR" sz="3600" dirty="0" smtClean="0"/>
              <a:t/>
            </a:r>
            <a:br>
              <a:rPr lang="el-GR" sz="3600" dirty="0" smtClean="0"/>
            </a:br>
            <a:r>
              <a:rPr lang="el-GR" sz="3600" dirty="0" smtClean="0"/>
              <a:t>• </a:t>
            </a:r>
            <a:r>
              <a:rPr lang="el-GR" sz="3100" dirty="0" smtClean="0"/>
              <a:t>θα </a:t>
            </a:r>
            <a:r>
              <a:rPr lang="el-GR" sz="3100" dirty="0" smtClean="0"/>
              <a:t>βλέπει τον Πολικό αστέρα στη γραμμή του ορίζοντα, </a:t>
            </a:r>
            <a:br>
              <a:rPr lang="el-GR" sz="3100" dirty="0" smtClean="0"/>
            </a:br>
            <a:r>
              <a:rPr lang="el-GR" sz="3100" dirty="0" smtClean="0"/>
              <a:t>• σε γεωγραφικό πλάτος 45 μοιρών θα βλέπει </a:t>
            </a:r>
            <a:r>
              <a:rPr lang="el-GR" sz="3100" dirty="0" smtClean="0"/>
              <a:t/>
            </a:r>
            <a:br>
              <a:rPr lang="el-GR" sz="3100" dirty="0" smtClean="0"/>
            </a:br>
            <a:r>
              <a:rPr lang="el-GR" sz="3100" dirty="0" smtClean="0"/>
              <a:t>τον </a:t>
            </a:r>
            <a:r>
              <a:rPr lang="el-GR" sz="3100" dirty="0" smtClean="0"/>
              <a:t>πολικό αστέρα 45 μοίρες πάνω από τον ορίζοντα,</a:t>
            </a:r>
            <a:br>
              <a:rPr lang="el-GR" sz="3100" dirty="0" smtClean="0"/>
            </a:br>
            <a:r>
              <a:rPr lang="el-GR" sz="3100" dirty="0" smtClean="0"/>
              <a:t>• στον Βόρειο Πόλο θα βλέπει τον Πολικό αστέρα </a:t>
            </a:r>
            <a:r>
              <a:rPr lang="el-GR" sz="3100" dirty="0" smtClean="0"/>
              <a:t/>
            </a:r>
            <a:br>
              <a:rPr lang="el-GR" sz="3100" dirty="0" smtClean="0"/>
            </a:br>
            <a:r>
              <a:rPr lang="el-GR" sz="3100" dirty="0" smtClean="0"/>
              <a:t>ακριβώς </a:t>
            </a:r>
            <a:r>
              <a:rPr lang="el-GR" sz="3100" dirty="0" smtClean="0"/>
              <a:t>από πάνω του</a:t>
            </a:r>
            <a:br>
              <a:rPr lang="el-GR" sz="3100" dirty="0" smtClean="0"/>
            </a:br>
            <a:r>
              <a:rPr lang="el-GR" sz="3100" dirty="0" smtClean="0"/>
              <a:t>• σε περιοχή του Νότιου Ημισφαιρίου ο Πολικός αστέρας </a:t>
            </a:r>
            <a:r>
              <a:rPr lang="el-GR" sz="3100" dirty="0" smtClean="0"/>
              <a:t/>
            </a:r>
            <a:br>
              <a:rPr lang="el-GR" sz="3100" dirty="0" smtClean="0"/>
            </a:br>
            <a:r>
              <a:rPr lang="el-GR" sz="3100" dirty="0" smtClean="0"/>
              <a:t>δεν </a:t>
            </a:r>
            <a:r>
              <a:rPr lang="el-GR" sz="3100" dirty="0" smtClean="0"/>
              <a:t>είναι ποτέ ορατός.</a:t>
            </a:r>
            <a:r>
              <a:rPr lang="el-GR" dirty="0" smtClean="0"/>
              <a:t/>
            </a:r>
            <a:br>
              <a:rPr lang="el-GR" dirty="0" smtClean="0"/>
            </a:br>
            <a:r>
              <a:rPr lang="el-GR" dirty="0" smtClean="0"/>
              <a:t> </a:t>
            </a:r>
            <a:br>
              <a:rPr lang="el-GR" dirty="0" smtClean="0"/>
            </a:br>
            <a:endParaRPr lang="el-GR" dirty="0"/>
          </a:p>
        </p:txBody>
      </p:sp>
      <p:pic>
        <p:nvPicPr>
          <p:cNvPr id="4" name="Εικόνα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887988" y="1971200"/>
            <a:ext cx="1811629" cy="2553453"/>
          </a:xfrm>
          <a:prstGeom prst="rect">
            <a:avLst/>
          </a:prstGeom>
        </p:spPr>
      </p:pic>
      <p:pic>
        <p:nvPicPr>
          <p:cNvPr id="5" name="Εικόνα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0062693" y="579079"/>
            <a:ext cx="1462221" cy="1244601"/>
          </a:xfrm>
          <a:prstGeom prst="rect">
            <a:avLst/>
          </a:prstGeom>
        </p:spPr>
      </p:pic>
      <p:pic>
        <p:nvPicPr>
          <p:cNvPr id="6" name="Θέση περιεχομένου 5"/>
          <p:cNvPicPr>
            <a:picLocks noGrp="1" noChangeAspect="1"/>
          </p:cNvPicPr>
          <p:nvPr>
            <p:ph idx="1"/>
          </p:nvPr>
        </p:nvPicPr>
        <p:blipFill>
          <a:blip r:embed="rId4">
            <a:extLst>
              <a:ext uri="{28A0092B-C50C-407E-A947-70E740481C1C}">
                <a14:useLocalDpi xmlns="" xmlns:a14="http://schemas.microsoft.com/office/drawing/2010/main" val="0"/>
              </a:ext>
            </a:extLst>
          </a:blip>
          <a:stretch>
            <a:fillRect/>
          </a:stretch>
        </p:blipFill>
        <p:spPr>
          <a:xfrm>
            <a:off x="9303097" y="4930234"/>
            <a:ext cx="2752725" cy="1666875"/>
          </a:xfrm>
          <a:prstGeom prst="rect">
            <a:avLst/>
          </a:prstGeom>
        </p:spPr>
      </p:pic>
    </p:spTree>
    <p:extLst>
      <p:ext uri="{BB962C8B-B14F-4D97-AF65-F5344CB8AC3E}">
        <p14:creationId xmlns="" xmlns:p14="http://schemas.microsoft.com/office/powerpoint/2010/main" val="15376019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02706" y="182791"/>
            <a:ext cx="8761413" cy="728480"/>
          </a:xfrm>
        </p:spPr>
        <p:txBody>
          <a:bodyPr>
            <a:normAutofit fontScale="90000"/>
          </a:bodyPr>
          <a:lstStyle/>
          <a:p>
            <a:r>
              <a:rPr lang="el-GR" dirty="0" smtClean="0"/>
              <a:t>Ο Αριστοτέλης </a:t>
            </a:r>
            <a:r>
              <a:rPr lang="el-GR" dirty="0" smtClean="0"/>
              <a:t/>
            </a:r>
            <a:br>
              <a:rPr lang="el-GR" dirty="0" smtClean="0"/>
            </a:br>
            <a:r>
              <a:rPr lang="el-GR" dirty="0" smtClean="0"/>
              <a:t/>
            </a:r>
            <a:br>
              <a:rPr lang="el-GR" dirty="0" smtClean="0"/>
            </a:br>
            <a:endParaRPr lang="el-GR" sz="2700" dirty="0"/>
          </a:p>
        </p:txBody>
      </p:sp>
      <p:sp>
        <p:nvSpPr>
          <p:cNvPr id="3" name="Θέση περιεχομένου 2"/>
          <p:cNvSpPr>
            <a:spLocks noGrp="1"/>
          </p:cNvSpPr>
          <p:nvPr>
            <p:ph idx="1"/>
          </p:nvPr>
        </p:nvSpPr>
        <p:spPr>
          <a:xfrm>
            <a:off x="719959" y="1066799"/>
            <a:ext cx="8529144" cy="5008179"/>
          </a:xfrm>
        </p:spPr>
        <p:txBody>
          <a:bodyPr>
            <a:normAutofit lnSpcReduction="10000"/>
          </a:bodyPr>
          <a:lstStyle/>
          <a:p>
            <a:pPr marL="0" indent="0">
              <a:buNone/>
            </a:pPr>
            <a:r>
              <a:rPr lang="el" b="1" dirty="0"/>
              <a:t> </a:t>
            </a:r>
            <a:endParaRPr lang="el-GR" dirty="0"/>
          </a:p>
          <a:p>
            <a:pPr marL="0" indent="0">
              <a:buNone/>
            </a:pPr>
            <a:r>
              <a:rPr lang="el-GR" sz="2400" dirty="0" smtClean="0"/>
              <a:t>παρατήρησε ότι κατά τη διάρκεια μιας σεληνιακής έκλειψης (όταν ο  Ήλιος, η Γη, η Σελήνη βρίσκονται στην ίδια ευθεία) η σκιά της Γης μετατοπίζεται βαθμιαία πάνω στην επιφάνεια της Σελήνης σχηματίζοντας πάντα κυκλικό τόξο.</a:t>
            </a:r>
            <a:br>
              <a:rPr lang="el-GR" sz="2400" dirty="0" smtClean="0"/>
            </a:br>
            <a:r>
              <a:rPr lang="el-GR" sz="2400" dirty="0" smtClean="0"/>
              <a:t> </a:t>
            </a:r>
            <a:br>
              <a:rPr lang="el-GR" sz="2400" dirty="0" smtClean="0"/>
            </a:br>
            <a:r>
              <a:rPr lang="el-GR" sz="2400" dirty="0" smtClean="0"/>
              <a:t>Όταν ένα ιστιοφόρο απομακρύνεται, πρώτα εξαφανίζεται το κύτος (σκαρί) του και τελευταία το κατάρτι του ανεξάρτητα από την κατεύθυνση στην οποία κινείται.</a:t>
            </a:r>
            <a:br>
              <a:rPr lang="el-GR" sz="2400" dirty="0" smtClean="0"/>
            </a:br>
            <a:r>
              <a:rPr lang="el-GR" sz="2400" dirty="0" smtClean="0"/>
              <a:t/>
            </a:r>
            <a:br>
              <a:rPr lang="el-GR" sz="2400" dirty="0" smtClean="0"/>
            </a:br>
            <a:r>
              <a:rPr lang="el-GR" sz="2400" dirty="0" smtClean="0"/>
              <a:t>Έτσι, ο Ερατοσθένης εξασφάλισε ότι μπορεί να βασίζεται στην υπόθεσή του για την σφαιρικότητα της Γης και προχώρησε στη δική του φιλόδοξη έρευνα «να μετρήσει το μήκος της περιφέρειας </a:t>
            </a:r>
            <a:r>
              <a:rPr lang="el-GR" sz="2400" dirty="0" smtClean="0"/>
              <a:t>της </a:t>
            </a:r>
            <a:r>
              <a:rPr lang="el-GR" sz="2400" dirty="0" smtClean="0"/>
              <a:t>Γης».</a:t>
            </a:r>
            <a:r>
              <a:rPr lang="el-GR" dirty="0" smtClean="0"/>
              <a:t/>
            </a:r>
            <a:br>
              <a:rPr lang="el-GR" dirty="0" smtClean="0"/>
            </a:br>
            <a:endParaRPr lang="el-GR" dirty="0"/>
          </a:p>
        </p:txBody>
      </p:sp>
      <p:pic>
        <p:nvPicPr>
          <p:cNvPr id="4" name="Εικόνα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713285" y="2004212"/>
            <a:ext cx="1811629" cy="2367083"/>
          </a:xfrm>
          <a:prstGeom prst="rect">
            <a:avLst/>
          </a:prstGeom>
        </p:spPr>
      </p:pic>
      <p:pic>
        <p:nvPicPr>
          <p:cNvPr id="5" name="Εικόνα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0062693" y="579079"/>
            <a:ext cx="1462221" cy="1244601"/>
          </a:xfrm>
          <a:prstGeom prst="rect">
            <a:avLst/>
          </a:prstGeom>
        </p:spPr>
      </p:pic>
      <p:pic>
        <p:nvPicPr>
          <p:cNvPr id="6" name="Εικόνα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9242736" y="4823607"/>
            <a:ext cx="2752725" cy="1666875"/>
          </a:xfrm>
          <a:prstGeom prst="rect">
            <a:avLst/>
          </a:prstGeom>
        </p:spPr>
      </p:pic>
    </p:spTree>
    <p:extLst>
      <p:ext uri="{BB962C8B-B14F-4D97-AF65-F5344CB8AC3E}">
        <p14:creationId xmlns="" xmlns:p14="http://schemas.microsoft.com/office/powerpoint/2010/main" val="11521277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53490" y="586658"/>
            <a:ext cx="7061307" cy="728480"/>
          </a:xfrm>
        </p:spPr>
        <p:txBody>
          <a:bodyPr>
            <a:normAutofit/>
          </a:bodyPr>
          <a:lstStyle/>
          <a:p>
            <a:r>
              <a:rPr lang="el" dirty="0" smtClean="0">
                <a:latin typeface="Algerian" panose="04020705040A02060702" pitchFamily="82" charset="0"/>
              </a:rPr>
              <a:t>Μεθοδολογία συλλογισμού </a:t>
            </a:r>
            <a:endParaRPr lang="el-GR" dirty="0"/>
          </a:p>
        </p:txBody>
      </p:sp>
      <p:sp>
        <p:nvSpPr>
          <p:cNvPr id="3" name="Θέση περιεχομένου 2"/>
          <p:cNvSpPr>
            <a:spLocks noGrp="1"/>
          </p:cNvSpPr>
          <p:nvPr>
            <p:ph idx="1"/>
          </p:nvPr>
        </p:nvSpPr>
        <p:spPr>
          <a:xfrm>
            <a:off x="830169" y="1295627"/>
            <a:ext cx="8761413" cy="4653227"/>
          </a:xfrm>
        </p:spPr>
        <p:txBody>
          <a:bodyPr>
            <a:normAutofit/>
          </a:bodyPr>
          <a:lstStyle/>
          <a:p>
            <a:r>
              <a:rPr lang="el-GR" sz="1600" dirty="0" smtClean="0"/>
              <a:t>Με </a:t>
            </a:r>
            <a:r>
              <a:rPr lang="el-GR" sz="1600" dirty="0" smtClean="0"/>
              <a:t>τον </a:t>
            </a:r>
            <a:r>
              <a:rPr lang="el-GR" sz="1600" dirty="0" smtClean="0"/>
              <a:t>διαβήτη σχεδιάζει έναν κύκλο που αναπαριστάνει </a:t>
            </a:r>
            <a:r>
              <a:rPr lang="el-GR" sz="1600" dirty="0" smtClean="0"/>
              <a:t>τον </a:t>
            </a:r>
            <a:r>
              <a:rPr lang="el-GR" sz="1600" dirty="0" smtClean="0"/>
              <a:t>μεσημβρινό που περνάει από τη </a:t>
            </a:r>
            <a:r>
              <a:rPr lang="el-GR" sz="1600" dirty="0" err="1" smtClean="0"/>
              <a:t>Συήνη</a:t>
            </a:r>
            <a:r>
              <a:rPr lang="el-GR" sz="1600" dirty="0" smtClean="0"/>
              <a:t> και την Αλεξάνδρεια. </a:t>
            </a:r>
          </a:p>
          <a:p>
            <a:r>
              <a:rPr lang="el-GR" sz="1600" dirty="0" smtClean="0"/>
              <a:t>Είναι ένας μέγιστος κύκλος και αυτόν σκοπεύει να μετρήσει. Πάνω </a:t>
            </a:r>
            <a:r>
              <a:rPr lang="el-GR" sz="1600" dirty="0" smtClean="0"/>
              <a:t>στον </a:t>
            </a:r>
            <a:r>
              <a:rPr lang="el-GR" sz="1600" dirty="0" smtClean="0"/>
              <a:t>μεσημβρινό σημειώνει τις θέσεις των δύο πόλεων. </a:t>
            </a:r>
          </a:p>
          <a:p>
            <a:pPr algn="just"/>
            <a:r>
              <a:rPr lang="el-GR" sz="1600" dirty="0" smtClean="0"/>
              <a:t>Το γεγονός με το πηγάδι στη </a:t>
            </a:r>
            <a:r>
              <a:rPr lang="el-GR" sz="1600" dirty="0" err="1" smtClean="0"/>
              <a:t>Συήνη</a:t>
            </a:r>
            <a:r>
              <a:rPr lang="el-GR" sz="1600" dirty="0" smtClean="0"/>
              <a:t> του εξασφαλίζει ότι η ακτίνα από τον Ήλιο κατευθύνεται προς το κέντρο της Γης και τη σχεδιάζει. Επίσης, το γεγονός ότι ένας γνώμονας καρφωμένος κατακόρυφα στον κήπο της βιβλιοθήκης στην Αλεξάνδρεια, το μεσημέρι της γιορτής του θερινού ηλιοστασίου, του εξασφαλίζει ότι η προέκταση του θα περνάει από το κέντρο της Γης και τη σχεδιάζει. Τώρα, σχηματίζεται μια γωνία φ που είναι </a:t>
            </a:r>
            <a:r>
              <a:rPr lang="el-GR" sz="1600" dirty="0" err="1" smtClean="0"/>
              <a:t>επίκεντρη</a:t>
            </a:r>
            <a:r>
              <a:rPr lang="el-GR" sz="1600" dirty="0" smtClean="0"/>
              <a:t> στον κύκλο του μεσημβρινού και βαίνει στο τόξο Αλεξάνδρεια – </a:t>
            </a:r>
            <a:r>
              <a:rPr lang="el-GR" sz="1600" dirty="0" err="1" smtClean="0"/>
              <a:t>Συήνη</a:t>
            </a:r>
            <a:r>
              <a:rPr lang="el-GR" sz="1600" dirty="0" smtClean="0"/>
              <a:t>.</a:t>
            </a:r>
          </a:p>
          <a:p>
            <a:r>
              <a:rPr lang="el-GR" sz="1600" dirty="0" smtClean="0"/>
              <a:t> Συνεχίζοντας τους συλλογισμούς του, σχεδιάζει τις ακτίνες του Ήλιου παράλληλες (όπως είχε κάνει ο Θαλής για να μετρήσει το ύψος μιας Πυραμίδας), οπότε και σχηματίζεται ένα νέο τρίγωνο με </a:t>
            </a:r>
            <a:r>
              <a:rPr lang="el-GR" sz="1600" dirty="0" smtClean="0"/>
              <a:t>τον </a:t>
            </a:r>
            <a:r>
              <a:rPr lang="el-GR" sz="1600" dirty="0" smtClean="0"/>
              <a:t>γνώμονα και τη σκιά του στο έδαφος. </a:t>
            </a:r>
          </a:p>
          <a:p>
            <a:r>
              <a:rPr lang="el-GR" sz="1600" dirty="0" smtClean="0"/>
              <a:t> </a:t>
            </a:r>
          </a:p>
          <a:p>
            <a:pPr algn="just"/>
            <a:endParaRPr lang="el-GR" sz="1600" dirty="0" smtClean="0"/>
          </a:p>
          <a:p>
            <a:pPr algn="just"/>
            <a:endParaRPr lang="el-GR" sz="1600" i="1" dirty="0"/>
          </a:p>
        </p:txBody>
      </p:sp>
      <p:pic>
        <p:nvPicPr>
          <p:cNvPr id="4" name="Εικόνα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923260" y="2245458"/>
            <a:ext cx="1811629" cy="2604129"/>
          </a:xfrm>
          <a:prstGeom prst="rect">
            <a:avLst/>
          </a:prstGeom>
        </p:spPr>
      </p:pic>
      <p:pic>
        <p:nvPicPr>
          <p:cNvPr id="5" name="Εικόνα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0062693" y="579079"/>
            <a:ext cx="1462221" cy="1429335"/>
          </a:xfrm>
          <a:prstGeom prst="rect">
            <a:avLst/>
          </a:prstGeom>
        </p:spPr>
      </p:pic>
      <p:pic>
        <p:nvPicPr>
          <p:cNvPr id="6" name="Εικόνα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9281373" y="4960471"/>
            <a:ext cx="2752725" cy="1666875"/>
          </a:xfrm>
          <a:prstGeom prst="rect">
            <a:avLst/>
          </a:prstGeom>
        </p:spPr>
      </p:pic>
      <p:pic>
        <p:nvPicPr>
          <p:cNvPr id="7" name="6 - Εικόνα" descr="http://1.bp.blogspot.com/-IV54IIAOZL4/Uc0zfRHuOvI/AAAAAAAABx0/cTBaclWA4c4/s400/er_9.png">
            <a:hlinkClick r:id="rId5"/>
          </p:cNvPr>
          <p:cNvPicPr/>
          <p:nvPr/>
        </p:nvPicPr>
        <p:blipFill>
          <a:blip r:embed="rId6">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827689" y="5023943"/>
            <a:ext cx="2945525" cy="1688881"/>
          </a:xfrm>
          <a:prstGeom prst="rect">
            <a:avLst/>
          </a:prstGeom>
          <a:noFill/>
          <a:ln>
            <a:noFill/>
          </a:ln>
        </p:spPr>
      </p:pic>
    </p:spTree>
    <p:extLst>
      <p:ext uri="{BB962C8B-B14F-4D97-AF65-F5344CB8AC3E}">
        <p14:creationId xmlns="" xmlns:p14="http://schemas.microsoft.com/office/powerpoint/2010/main" val="2277009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53490" y="586658"/>
            <a:ext cx="7061307" cy="728480"/>
          </a:xfrm>
        </p:spPr>
        <p:txBody>
          <a:bodyPr>
            <a:normAutofit/>
          </a:bodyPr>
          <a:lstStyle/>
          <a:p>
            <a:r>
              <a:rPr lang="el" dirty="0" smtClean="0">
                <a:latin typeface="Algerian" panose="04020705040A02060702" pitchFamily="82" charset="0"/>
              </a:rPr>
              <a:t>Μεθοδολογία συλλογισμού </a:t>
            </a:r>
            <a:endParaRPr lang="el-GR" dirty="0"/>
          </a:p>
        </p:txBody>
      </p:sp>
      <p:sp>
        <p:nvSpPr>
          <p:cNvPr id="3" name="Θέση περιεχομένου 2"/>
          <p:cNvSpPr>
            <a:spLocks noGrp="1"/>
          </p:cNvSpPr>
          <p:nvPr>
            <p:ph idx="1"/>
          </p:nvPr>
        </p:nvSpPr>
        <p:spPr>
          <a:xfrm>
            <a:off x="830169" y="1295627"/>
            <a:ext cx="8761413" cy="4653227"/>
          </a:xfrm>
        </p:spPr>
        <p:txBody>
          <a:bodyPr>
            <a:normAutofit/>
          </a:bodyPr>
          <a:lstStyle/>
          <a:p>
            <a:r>
              <a:rPr lang="el-GR" sz="1600" dirty="0" smtClean="0"/>
              <a:t>Πολύ εύκολα διαπιστώνει ότι η γωνία φ μπορεί να μετρηθεί, εφόσον μεταφέρεται στο νέο τρίγωνο (είναι γωνίες εντός εναλλάξ των παραλλήλων ευθειών - </a:t>
            </a:r>
            <a:r>
              <a:rPr lang="el-GR" sz="1600" dirty="0" err="1" smtClean="0"/>
              <a:t>ακτίνων</a:t>
            </a:r>
            <a:r>
              <a:rPr lang="el-GR" sz="1600" dirty="0" smtClean="0"/>
              <a:t> που περνάνε από τις πόλεις και το κέντρο της Γης). </a:t>
            </a:r>
          </a:p>
          <a:p>
            <a:r>
              <a:rPr lang="el-GR" sz="1600" dirty="0" smtClean="0"/>
              <a:t>Αν μάλιστα, καταφέρει να μετρήσει και την απόσταση μεταξύ Αλεξάνδρειας και </a:t>
            </a:r>
            <a:r>
              <a:rPr lang="el-GR" sz="1600" dirty="0" err="1" smtClean="0"/>
              <a:t>Συήνης</a:t>
            </a:r>
            <a:r>
              <a:rPr lang="el-GR" sz="1600" dirty="0" smtClean="0"/>
              <a:t>, τότε θα μπορέσει να φτάσει στη επιθυμητή λύση του προβλήματος με μια μέθοδο διαφορετική από τις προηγούμενες. </a:t>
            </a:r>
          </a:p>
          <a:p>
            <a:r>
              <a:rPr lang="el-GR" sz="1600" dirty="0" smtClean="0"/>
              <a:t>Του ήρθε η ιδέα να χρησιμοποιήσει τα καραβάνια που έκαναν αυτή τη διαδρομή, με το αζημίωτο φυσικά, αφού θα τους πλήρωνε από την περιουσία του! Ανέθεσε, λοιπόν, στους αρχηγούς των καραβανιών την αποστολή της μέτρησης: με τη βοήθεια μερικών σκλάβων «να μετρούν πόσες στροφές έκανε η ρόδα του κάρου τους, να απλώνουν απίστευτα μακριά σχοινιά κατά μήκος του δρόμου, να μετρούν βήματα κ.α.» [</a:t>
            </a:r>
            <a:r>
              <a:rPr lang="el-GR" sz="1600" dirty="0" err="1" smtClean="0"/>
              <a:t>Λέυβα</a:t>
            </a:r>
            <a:r>
              <a:rPr lang="el-GR" sz="1600" dirty="0" smtClean="0"/>
              <a:t>, 2008].      </a:t>
            </a:r>
          </a:p>
          <a:p>
            <a:pPr>
              <a:buNone/>
            </a:pPr>
            <a:r>
              <a:rPr lang="el-GR" sz="1600" dirty="0" smtClean="0"/>
              <a:t> </a:t>
            </a:r>
          </a:p>
          <a:p>
            <a:pPr algn="just"/>
            <a:endParaRPr lang="el-GR" sz="1600" dirty="0" smtClean="0"/>
          </a:p>
          <a:p>
            <a:pPr algn="just"/>
            <a:endParaRPr lang="el-GR" sz="1600" i="1" dirty="0"/>
          </a:p>
        </p:txBody>
      </p:sp>
      <p:pic>
        <p:nvPicPr>
          <p:cNvPr id="4" name="Εικόνα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923260" y="2245458"/>
            <a:ext cx="1811629" cy="2604129"/>
          </a:xfrm>
          <a:prstGeom prst="rect">
            <a:avLst/>
          </a:prstGeom>
        </p:spPr>
      </p:pic>
      <p:pic>
        <p:nvPicPr>
          <p:cNvPr id="5" name="Εικόνα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0062693" y="579079"/>
            <a:ext cx="1462221" cy="1429335"/>
          </a:xfrm>
          <a:prstGeom prst="rect">
            <a:avLst/>
          </a:prstGeom>
        </p:spPr>
      </p:pic>
      <p:pic>
        <p:nvPicPr>
          <p:cNvPr id="6" name="Εικόνα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9281373" y="4960471"/>
            <a:ext cx="2752725" cy="1666875"/>
          </a:xfrm>
          <a:prstGeom prst="rect">
            <a:avLst/>
          </a:prstGeom>
        </p:spPr>
      </p:pic>
      <p:pic>
        <p:nvPicPr>
          <p:cNvPr id="7" name="6 - Εικόνα" descr="http://1.bp.blogspot.com/-IV54IIAOZL4/Uc0zfRHuOvI/AAAAAAAABx0/cTBaclWA4c4/s400/er_9.png">
            <a:hlinkClick r:id="rId5"/>
          </p:cNvPr>
          <p:cNvPicPr/>
          <p:nvPr/>
        </p:nvPicPr>
        <p:blipFill>
          <a:blip r:embed="rId6">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901262" y="4719143"/>
            <a:ext cx="2945525" cy="1688881"/>
          </a:xfrm>
          <a:prstGeom prst="rect">
            <a:avLst/>
          </a:prstGeom>
          <a:noFill/>
          <a:ln>
            <a:noFill/>
          </a:ln>
        </p:spPr>
      </p:pic>
    </p:spTree>
    <p:extLst>
      <p:ext uri="{BB962C8B-B14F-4D97-AF65-F5344CB8AC3E}">
        <p14:creationId xmlns="" xmlns:p14="http://schemas.microsoft.com/office/powerpoint/2010/main" val="2277009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53490" y="586658"/>
            <a:ext cx="7061307" cy="728480"/>
          </a:xfrm>
        </p:spPr>
        <p:txBody>
          <a:bodyPr>
            <a:normAutofit/>
          </a:bodyPr>
          <a:lstStyle/>
          <a:p>
            <a:r>
              <a:rPr lang="el" dirty="0" smtClean="0">
                <a:latin typeface="Algerian" panose="04020705040A02060702" pitchFamily="82" charset="0"/>
              </a:rPr>
              <a:t>Μεθοδολογία συλλογισμού </a:t>
            </a:r>
            <a:endParaRPr lang="el-GR" dirty="0"/>
          </a:p>
        </p:txBody>
      </p:sp>
      <p:sp>
        <p:nvSpPr>
          <p:cNvPr id="3" name="Θέση περιεχομένου 2"/>
          <p:cNvSpPr>
            <a:spLocks noGrp="1"/>
          </p:cNvSpPr>
          <p:nvPr>
            <p:ph idx="1"/>
          </p:nvPr>
        </p:nvSpPr>
        <p:spPr>
          <a:xfrm>
            <a:off x="851189" y="1095930"/>
            <a:ext cx="8761413" cy="4653227"/>
          </a:xfrm>
        </p:spPr>
        <p:txBody>
          <a:bodyPr>
            <a:normAutofit/>
          </a:bodyPr>
          <a:lstStyle/>
          <a:p>
            <a:pPr>
              <a:buNone/>
            </a:pPr>
            <a:r>
              <a:rPr lang="el-GR" sz="1600" dirty="0" smtClean="0"/>
              <a:t>   </a:t>
            </a:r>
          </a:p>
          <a:p>
            <a:r>
              <a:rPr lang="el-GR" sz="1800" dirty="0" smtClean="0"/>
              <a:t>Το αποτέλεσμα ήταν ενθαρρυντικό, ο Ερατοσθένης βεβαιώθηκε ότι η απόσταση των δύο πόλεων είναι 5.000 στάδια. Με ανυπομονησία περίμενε να έρθει  η γιορτή της </a:t>
            </a:r>
            <a:r>
              <a:rPr lang="el-GR" sz="1800" dirty="0" err="1" smtClean="0"/>
              <a:t>Συήνης</a:t>
            </a:r>
            <a:r>
              <a:rPr lang="el-GR" sz="1800" dirty="0" smtClean="0"/>
              <a:t> (21 Ιουνίου) και το μεσημέρι έκανε την τελευταία απαραίτητη μέτρηση: </a:t>
            </a:r>
          </a:p>
          <a:p>
            <a:r>
              <a:rPr lang="el-GR" sz="1800" dirty="0" smtClean="0"/>
              <a:t>Στην Αλεξάνδρεια η γωνία που σχηματίζουν οι ηλιακές ακτίνες με τον στύλο που κάρφωσε κατακόρυφα στο έδαφος βρέθηκε ίση με το 1 / 50  ενός πλήρους κύκλου (περίπου 7.2 μοίρες). </a:t>
            </a:r>
          </a:p>
          <a:p>
            <a:r>
              <a:rPr lang="el-GR" sz="1800" dirty="0" smtClean="0"/>
              <a:t>Επομένως, το μήκος της περιφέρειας της Γης βρίσκεται με έναν πολλαπλασιασμό: </a:t>
            </a:r>
            <a:r>
              <a:rPr lang="el-GR" sz="1800" dirty="0" smtClean="0"/>
              <a:t>50 </a:t>
            </a:r>
            <a:r>
              <a:rPr lang="el-GR" sz="1800" dirty="0" smtClean="0"/>
              <a:t>επί 5.000 στάδια = 250.000 </a:t>
            </a:r>
            <a:r>
              <a:rPr lang="el-GR" sz="1800" dirty="0" smtClean="0"/>
              <a:t>στάδια</a:t>
            </a:r>
          </a:p>
          <a:p>
            <a:r>
              <a:rPr lang="el-GR" sz="1800" dirty="0" smtClean="0"/>
              <a:t> Ένα </a:t>
            </a:r>
            <a:r>
              <a:rPr lang="el-GR" sz="1800" dirty="0" smtClean="0"/>
              <a:t>από τα πιο συναρπαστικά πειράματα της αρχαιότητας είχε τελειώσει. Το μήκος του μεσημβρινού της Γης που περνάει από την Αλεξάνδρεια της Αιγύπτου μετρήθηκε και είναι ίσο με 250.000 στάδια.</a:t>
            </a:r>
          </a:p>
          <a:p>
            <a:pPr>
              <a:buNone/>
            </a:pPr>
            <a:endParaRPr lang="el-GR" sz="1600" dirty="0" smtClean="0"/>
          </a:p>
          <a:p>
            <a:pPr algn="just"/>
            <a:endParaRPr lang="el-GR" sz="1600" dirty="0" smtClean="0"/>
          </a:p>
          <a:p>
            <a:pPr algn="just"/>
            <a:endParaRPr lang="el-GR" sz="1600" i="1" dirty="0"/>
          </a:p>
        </p:txBody>
      </p:sp>
      <p:pic>
        <p:nvPicPr>
          <p:cNvPr id="4" name="Εικόνα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923260" y="2245458"/>
            <a:ext cx="1811629" cy="2604129"/>
          </a:xfrm>
          <a:prstGeom prst="rect">
            <a:avLst/>
          </a:prstGeom>
        </p:spPr>
      </p:pic>
      <p:pic>
        <p:nvPicPr>
          <p:cNvPr id="5" name="Εικόνα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0062693" y="579079"/>
            <a:ext cx="1462221" cy="1429335"/>
          </a:xfrm>
          <a:prstGeom prst="rect">
            <a:avLst/>
          </a:prstGeom>
        </p:spPr>
      </p:pic>
      <p:pic>
        <p:nvPicPr>
          <p:cNvPr id="6" name="Εικόνα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9281373" y="4960471"/>
            <a:ext cx="2752725" cy="1666875"/>
          </a:xfrm>
          <a:prstGeom prst="rect">
            <a:avLst/>
          </a:prstGeom>
        </p:spPr>
      </p:pic>
      <p:pic>
        <p:nvPicPr>
          <p:cNvPr id="7" name="6 - Εικόνα" descr="http://1.bp.blogspot.com/-IV54IIAOZL4/Uc0zfRHuOvI/AAAAAAAABx0/cTBaclWA4c4/s400/er_9.png">
            <a:hlinkClick r:id="rId5"/>
          </p:cNvPr>
          <p:cNvPicPr/>
          <p:nvPr/>
        </p:nvPicPr>
        <p:blipFill>
          <a:blip r:embed="rId6">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827689" y="5023943"/>
            <a:ext cx="2945525" cy="1688881"/>
          </a:xfrm>
          <a:prstGeom prst="rect">
            <a:avLst/>
          </a:prstGeom>
          <a:noFill/>
          <a:ln>
            <a:noFill/>
          </a:ln>
        </p:spPr>
      </p:pic>
    </p:spTree>
    <p:extLst>
      <p:ext uri="{BB962C8B-B14F-4D97-AF65-F5344CB8AC3E}">
        <p14:creationId xmlns="" xmlns:p14="http://schemas.microsoft.com/office/powerpoint/2010/main" val="2277009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279561" y="813412"/>
            <a:ext cx="8761413" cy="728480"/>
          </a:xfrm>
        </p:spPr>
        <p:txBody>
          <a:bodyPr>
            <a:normAutofit/>
          </a:bodyPr>
          <a:lstStyle/>
          <a:p>
            <a:pPr fontAlgn="base"/>
            <a:r>
              <a:rPr lang="el-GR" u="sng" dirty="0" smtClean="0"/>
              <a:t>ΟΔΗΓΙΕΣ ΠΕΙΡΑΜΑΤΟΣ</a:t>
            </a:r>
            <a:endParaRPr lang="el-GR" dirty="0"/>
          </a:p>
        </p:txBody>
      </p:sp>
      <p:sp>
        <p:nvSpPr>
          <p:cNvPr id="3" name="Θέση περιεχομένου 2"/>
          <p:cNvSpPr>
            <a:spLocks noGrp="1"/>
          </p:cNvSpPr>
          <p:nvPr>
            <p:ph idx="1"/>
          </p:nvPr>
        </p:nvSpPr>
        <p:spPr>
          <a:xfrm>
            <a:off x="1154954" y="1818290"/>
            <a:ext cx="8761413" cy="4536360"/>
          </a:xfrm>
        </p:spPr>
        <p:txBody>
          <a:bodyPr/>
          <a:lstStyle/>
          <a:p>
            <a:pPr fontAlgn="base"/>
            <a:r>
              <a:rPr lang="el-GR" dirty="0" smtClean="0"/>
              <a:t>Η κατάλληλη ώρα που πρέπει να κάνετε τη μέτρησή σας για κάθε τόπο υπολογίζεται από </a:t>
            </a:r>
            <a:r>
              <a:rPr lang="el-GR" dirty="0" smtClean="0">
                <a:hlinkClick r:id="rId2"/>
              </a:rPr>
              <a:t>εδώ</a:t>
            </a:r>
            <a:r>
              <a:rPr lang="el-GR" dirty="0" smtClean="0"/>
              <a:t>.</a:t>
            </a:r>
          </a:p>
          <a:p>
            <a:pPr fontAlgn="base"/>
            <a:r>
              <a:rPr lang="el-GR" dirty="0" smtClean="0"/>
              <a:t>Υπολογίζουμε την εφαπτομένη της γωνίας ΣΑΤ από το λόγο Χ/Y και έτσι βρίσκουμε την γωνία που είναι φ μοίρες. Η γωνία φ είναι ίση με την </a:t>
            </a:r>
            <a:r>
              <a:rPr lang="el-GR" dirty="0" err="1" smtClean="0"/>
              <a:t>επίκεντρη</a:t>
            </a:r>
            <a:r>
              <a:rPr lang="el-GR" dirty="0" smtClean="0"/>
              <a:t> γωνία ΤΚΙ. Το γεωγραφικό πλάτος της θέσης μας είναι φ μοίρες. Παρατήρηση: Η γωνία φ είναι ίση με το γεωγραφικό πλάτος μόνο αν η μέτρηση γίνει τις μέρες της εαρινής ή φθινοπωρινής ισημερίας.</a:t>
            </a:r>
          </a:p>
          <a:p>
            <a:pPr fontAlgn="base"/>
            <a:r>
              <a:rPr lang="el-GR" dirty="0" smtClean="0"/>
              <a:t>Η απόσταση από τον ισημερινό ΤΙ=S υπολογίζεται από το </a:t>
            </a:r>
            <a:r>
              <a:rPr lang="el-GR" dirty="0" err="1" smtClean="0">
                <a:hlinkClick r:id="rId3"/>
              </a:rPr>
              <a:t>Google</a:t>
            </a:r>
            <a:r>
              <a:rPr lang="el-GR" dirty="0" smtClean="0">
                <a:hlinkClick r:id="rId3"/>
              </a:rPr>
              <a:t> </a:t>
            </a:r>
            <a:r>
              <a:rPr lang="el-GR" dirty="0" err="1" smtClean="0">
                <a:hlinkClick r:id="rId3"/>
              </a:rPr>
              <a:t>Earth</a:t>
            </a:r>
            <a:r>
              <a:rPr lang="el-GR" dirty="0" smtClean="0"/>
              <a:t> ή από </a:t>
            </a:r>
            <a:r>
              <a:rPr lang="el-GR" dirty="0" smtClean="0">
                <a:hlinkClick r:id="rId4"/>
              </a:rPr>
              <a:t>εδώ</a:t>
            </a:r>
            <a:r>
              <a:rPr lang="el-GR" dirty="0" smtClean="0"/>
              <a:t>.</a:t>
            </a:r>
          </a:p>
          <a:p>
            <a:pPr fontAlgn="base"/>
            <a:r>
              <a:rPr lang="el-GR" dirty="0" smtClean="0"/>
              <a:t>Η περίμετρος της Γης και η ακτίνα της R υπολογίζονται χρησιμοποιώντας τις ακόλουθες μαθηματικές σχέσεις:</a:t>
            </a:r>
          </a:p>
          <a:p>
            <a:pPr marL="0" indent="0">
              <a:buNone/>
            </a:pPr>
            <a:endParaRPr lang="el-GR" dirty="0"/>
          </a:p>
        </p:txBody>
      </p:sp>
      <p:pic>
        <p:nvPicPr>
          <p:cNvPr id="4" name="Εικόνα 3"/>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9713285" y="2308062"/>
            <a:ext cx="1811629" cy="2737467"/>
          </a:xfrm>
          <a:prstGeom prst="rect">
            <a:avLst/>
          </a:prstGeom>
        </p:spPr>
      </p:pic>
      <p:pic>
        <p:nvPicPr>
          <p:cNvPr id="5" name="Εικόνα 4"/>
          <p:cNvPicPr>
            <a:picLocks noChangeAspect="1"/>
          </p:cNvPicPr>
          <p:nvPr/>
        </p:nvPicPr>
        <p:blipFill>
          <a:blip r:embed="rId6">
            <a:extLst>
              <a:ext uri="{28A0092B-C50C-407E-A947-70E740481C1C}">
                <a14:useLocalDpi xmlns="" xmlns:a14="http://schemas.microsoft.com/office/drawing/2010/main" val="0"/>
              </a:ext>
            </a:extLst>
          </a:blip>
          <a:stretch>
            <a:fillRect/>
          </a:stretch>
        </p:blipFill>
        <p:spPr>
          <a:xfrm>
            <a:off x="10062693" y="579079"/>
            <a:ext cx="1462221" cy="1494650"/>
          </a:xfrm>
          <a:prstGeom prst="rect">
            <a:avLst/>
          </a:prstGeom>
        </p:spPr>
      </p:pic>
      <p:pic>
        <p:nvPicPr>
          <p:cNvPr id="6" name="Εικόνα 5"/>
          <p:cNvPicPr>
            <a:picLocks noChangeAspect="1"/>
          </p:cNvPicPr>
          <p:nvPr/>
        </p:nvPicPr>
        <p:blipFill>
          <a:blip r:embed="rId7">
            <a:extLst>
              <a:ext uri="{28A0092B-C50C-407E-A947-70E740481C1C}">
                <a14:useLocalDpi xmlns="" xmlns:a14="http://schemas.microsoft.com/office/drawing/2010/main" val="0"/>
              </a:ext>
            </a:extLst>
          </a:blip>
          <a:stretch>
            <a:fillRect/>
          </a:stretch>
        </p:blipFill>
        <p:spPr>
          <a:xfrm>
            <a:off x="9242736" y="5191125"/>
            <a:ext cx="2752725" cy="1666875"/>
          </a:xfrm>
          <a:prstGeom prst="rect">
            <a:avLst/>
          </a:prstGeom>
        </p:spPr>
      </p:pic>
      <p:pic>
        <p:nvPicPr>
          <p:cNvPr id="7" name="6 - Εικόνα" descr="http://magazine.noa.gr/wp-content/uploads/2021/03/Eratosthenes_odhgies_perimeter.jpg"/>
          <p:cNvPicPr/>
          <p:nvPr/>
        </p:nvPicPr>
        <p:blipFill>
          <a:blip r:embed="rId8">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2247407" y="5783974"/>
            <a:ext cx="2639903" cy="784992"/>
          </a:xfrm>
          <a:prstGeom prst="rect">
            <a:avLst/>
          </a:prstGeom>
          <a:noFill/>
          <a:ln>
            <a:noFill/>
          </a:ln>
        </p:spPr>
      </p:pic>
      <p:pic>
        <p:nvPicPr>
          <p:cNvPr id="8" name="7 - Εικόνα" descr="http://magazine.noa.gr/wp-content/uploads/2021/03/Eratosthenes_odhgies_radius.jpg"/>
          <p:cNvPicPr/>
          <p:nvPr/>
        </p:nvPicPr>
        <p:blipFill>
          <a:blip r:embed="rId9">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6074979" y="5862309"/>
            <a:ext cx="1797269" cy="685636"/>
          </a:xfrm>
          <a:prstGeom prst="rect">
            <a:avLst/>
          </a:prstGeom>
          <a:noFill/>
          <a:ln>
            <a:noFill/>
          </a:ln>
        </p:spPr>
      </p:pic>
    </p:spTree>
    <p:extLst>
      <p:ext uri="{BB962C8B-B14F-4D97-AF65-F5344CB8AC3E}">
        <p14:creationId xmlns="" xmlns:p14="http://schemas.microsoft.com/office/powerpoint/2010/main" val="3748939721"/>
      </p:ext>
    </p:extLst>
  </p:cSld>
  <p:clrMapOvr>
    <a:masterClrMapping/>
  </p:clrMapOvr>
</p:sld>
</file>

<file path=ppt/theme/theme1.xml><?xml version="1.0" encoding="utf-8"?>
<a:theme xmlns:a="http://schemas.openxmlformats.org/drawingml/2006/main" name="Περικοπή">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Περικοπή">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Περικοπή">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Περικοπή</Template>
  <TotalTime>483</TotalTime>
  <Words>268</Words>
  <Application>Microsoft Office PowerPoint</Application>
  <PresentationFormat>Προσαρμογή</PresentationFormat>
  <Paragraphs>52</Paragraphs>
  <Slides>10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Περικοπή</vt:lpstr>
      <vt:lpstr>      ΤΟ ΠΕΙΡΑΜΑ ΤΟΥ ΕΡΑΤΟΣΘΕΝΗ</vt:lpstr>
      <vt:lpstr>Ο Ερατοσθένης    </vt:lpstr>
      <vt:lpstr>Πειραματική μέθοδος έρευνας</vt:lpstr>
      <vt:lpstr>Σήμερα, ένας παρατηρητής  που βρίσκεται στον Ισημερινό  • θα βλέπει τον Πολικό αστέρα στη γραμμή του ορίζοντα,  • σε γεωγραφικό πλάτος 45 μοιρών θα βλέπει  τον πολικό αστέρα 45 μοίρες πάνω από τον ορίζοντα, • στον Βόρειο Πόλο θα βλέπει τον Πολικό αστέρα  ακριβώς από πάνω του • σε περιοχή του Νότιου Ημισφαιρίου ο Πολικός αστέρας  δεν είναι ποτέ ορατός.   </vt:lpstr>
      <vt:lpstr>Ο Αριστοτέλης   </vt:lpstr>
      <vt:lpstr>Μεθοδολογία συλλογισμού </vt:lpstr>
      <vt:lpstr>Μεθοδολογία συλλογισμού </vt:lpstr>
      <vt:lpstr>Μεθοδολογία συλλογισμού </vt:lpstr>
      <vt:lpstr>ΟΔΗΓΙΕΣ ΠΕΙΡΑΜΑΤΟΣ</vt:lpstr>
      <vt:lpstr>Προσέχουμε: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User01</dc:creator>
  <cp:lastModifiedBy>user</cp:lastModifiedBy>
  <cp:revision>135</cp:revision>
  <dcterms:created xsi:type="dcterms:W3CDTF">2023-09-14T06:17:29Z</dcterms:created>
  <dcterms:modified xsi:type="dcterms:W3CDTF">2023-11-26T18:56:17Z</dcterms:modified>
</cp:coreProperties>
</file>